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66" r:id="rId2"/>
    <p:sldId id="256" r:id="rId3"/>
    <p:sldId id="258" r:id="rId4"/>
    <p:sldId id="271" r:id="rId5"/>
    <p:sldId id="259" r:id="rId6"/>
    <p:sldId id="257" r:id="rId7"/>
    <p:sldId id="267" r:id="rId8"/>
    <p:sldId id="269" r:id="rId9"/>
    <p:sldId id="261" r:id="rId10"/>
    <p:sldId id="26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0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2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2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0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6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1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9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9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0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3860FB-2AEB-4F09-AFCE-C910FC1C640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E59BD8-3C5A-4D73-9B52-687C7E788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1046922"/>
            <a:ext cx="5398214" cy="2107416"/>
          </a:xfrm>
        </p:spPr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Профессия </a:t>
            </a: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монтажник санитарно-технических систем</a:t>
            </a:r>
            <a:endParaRPr lang="ru-RU" sz="3600" dirty="0"/>
          </a:p>
        </p:txBody>
      </p:sp>
      <p:pic>
        <p:nvPicPr>
          <p:cNvPr id="1026" name="Picture 2" descr="https://www.prizyv.ru/wp-content/uploads/2019/05/slider4.jpg">
            <a:extLst>
              <a:ext uri="{FF2B5EF4-FFF2-40B4-BE49-F238E27FC236}">
                <a16:creationId xmlns:a16="http://schemas.microsoft.com/office/drawing/2014/main" id="{387BC127-0991-4289-BC36-18A78127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15" y="3136329"/>
            <a:ext cx="6604090" cy="34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8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E3E6-1E0E-4FDB-838F-1213599F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56" y="333814"/>
            <a:ext cx="10364451" cy="1596177"/>
          </a:xfrm>
        </p:spPr>
        <p:txBody>
          <a:bodyPr>
            <a:noAutofit/>
          </a:bodyPr>
          <a:lstStyle/>
          <a:p>
            <a:br>
              <a:rPr lang="ru-RU" b="1" dirty="0"/>
            </a:br>
            <a:r>
              <a:rPr lang="ru-RU" sz="4800" b="1" dirty="0"/>
              <a:t>УСЛОВИЯ ТРУДА</a:t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3271C2C-569F-4A1C-ADC0-FEA40C343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8732" y="2057401"/>
            <a:ext cx="5334000" cy="4024125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Сантехники могут работать самостоятельно или в бригаде, состоящей из нескольких специалистов.</a:t>
            </a:r>
          </a:p>
          <a:p>
            <a:pPr fontAlgn="base"/>
            <a:r>
              <a:rPr lang="ru-RU" dirty="0"/>
              <a:t>Преимущественно представители данной профессии работают в помещениях: в жилых и промышленных зданиях, на строящихся объектах. При необходимости монтажа систем отопления и вентиляции работа осуществляется на открытом воздухе.</a:t>
            </a:r>
          </a:p>
          <a:p>
            <a:pPr fontAlgn="base"/>
            <a:r>
              <a:rPr lang="ru-RU" dirty="0"/>
              <a:t>Сантехник использует ручные и электромеханические средства труда, измерительные приборы и устройства.</a:t>
            </a:r>
          </a:p>
        </p:txBody>
      </p:sp>
      <p:pic>
        <p:nvPicPr>
          <p:cNvPr id="10242" name="Picture 2" descr="https://prochistka-zasorov73.ru/img/services/2.jpg">
            <a:extLst>
              <a:ext uri="{FF2B5EF4-FFF2-40B4-BE49-F238E27FC236}">
                <a16:creationId xmlns:a16="http://schemas.microsoft.com/office/drawing/2014/main" id="{814E161E-84F3-424B-91FF-D36DCC7F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9" y="2154808"/>
            <a:ext cx="5516731" cy="36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1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DCCF9-1540-472A-BA93-4A60ED5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34431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/>
              <a:t>Перспективы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631A3-B65F-421D-BCC8-DE3D894BC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сегодняшний день стать сантехником – достаточно неплохой вариант, особенно в городах. Старый жилищный фонд постоянно требует ремонта санитарно-технических систем, а в новостройках необходимо устанавливать новые коммуникации. Поэтому работы в обозримом будущем у специалистов этого профиля будет достаточно.</a:t>
            </a:r>
          </a:p>
        </p:txBody>
      </p:sp>
      <p:pic>
        <p:nvPicPr>
          <p:cNvPr id="11266" name="Picture 2" descr="https://cache3.youla.io/files/images/720_720_out/5e/2c/5e2c782cd677507c384e7362.jpg">
            <a:extLst>
              <a:ext uri="{FF2B5EF4-FFF2-40B4-BE49-F238E27FC236}">
                <a16:creationId xmlns:a16="http://schemas.microsoft.com/office/drawing/2014/main" id="{7452CAB3-3307-41AC-BA8C-EED7C60779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83" y="1812143"/>
            <a:ext cx="3763540" cy="44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3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793AA6A-E909-4702-AD91-DEE898BF1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433" y="549275"/>
            <a:ext cx="10542473" cy="2531276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Сантехник</a:t>
            </a:r>
            <a:r>
              <a:rPr lang="ru-RU" dirty="0"/>
              <a:t> – специалист, занимающийся монтажом, эксплуатацией и ремонтом систем канализации, отопления, вентиляции, водо-, тепло- и газоснабжения.</a:t>
            </a:r>
            <a:endParaRPr lang="ru-RU" sz="3200" dirty="0"/>
          </a:p>
        </p:txBody>
      </p:sp>
      <p:pic>
        <p:nvPicPr>
          <p:cNvPr id="2050" name="Picture 2" descr="https://static.wixstatic.com/media/ed06f5_70de9de0d70e426bb299a0d961e878ac~mv2.jpg">
            <a:extLst>
              <a:ext uri="{FF2B5EF4-FFF2-40B4-BE49-F238E27FC236}">
                <a16:creationId xmlns:a16="http://schemas.microsoft.com/office/drawing/2014/main" id="{CB666AD2-9421-440B-88C2-E17A90A114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4" y="2272344"/>
            <a:ext cx="6054571" cy="4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6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526AB3A-56EE-4876-AD10-D00846B81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268" y="1756506"/>
            <a:ext cx="4205796" cy="373560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Основные виды деятельности сантехника</a:t>
            </a:r>
            <a:r>
              <a:rPr lang="ru-RU" dirty="0"/>
              <a:t> связаны с осуществлением работ по монтажу сантехнических систем и оборудования, а также систем обеспечения микроклимата, с устранением неполадок в них в соответствии с проектом производства работ, рабочими чертежами и требованиями нормативных документов.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www.rehau.com/images/352238/7x5/1200/857/87e4788b31451a06ef9d134bbbed822/nF/352238.jpg">
            <a:extLst>
              <a:ext uri="{FF2B5EF4-FFF2-40B4-BE49-F238E27FC236}">
                <a16:creationId xmlns:a16="http://schemas.microsoft.com/office/drawing/2014/main" id="{FFA45F37-8962-4318-A934-E98B96C9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35" y="1154096"/>
            <a:ext cx="6619397" cy="47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5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B70C7A3-A925-48A5-9A01-769D71AD7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2294"/>
            <a:ext cx="5334000" cy="4024125"/>
          </a:xfrm>
        </p:spPr>
        <p:txBody>
          <a:bodyPr>
            <a:noAutofit/>
          </a:bodyPr>
          <a:lstStyle/>
          <a:p>
            <a:r>
              <a:rPr lang="ru-RU" sz="1200" dirty="0"/>
              <a:t>обеспечение исправного состояния, надежной и безаварийной работы обслуживаемых систем центрального отопления, водоснабжения, канализации и водостоков, их правильной эксплуатации;</a:t>
            </a:r>
          </a:p>
          <a:p>
            <a:r>
              <a:rPr lang="ru-RU" sz="1200" dirty="0"/>
              <a:t>осуществление качественного планового и экстренного ремонта и замена сантехнического оборудования;</a:t>
            </a:r>
          </a:p>
          <a:p>
            <a:r>
              <a:rPr lang="ru-RU" sz="1200" dirty="0"/>
              <a:t>участие в ликвидации неисправностей в работе сантехнических систем, их ремонте, монтаже;</a:t>
            </a:r>
          </a:p>
          <a:p>
            <a:r>
              <a:rPr lang="ru-RU" sz="1200" dirty="0"/>
              <a:t>сверление или пробивка отверстий в конструкциях;</a:t>
            </a:r>
          </a:p>
          <a:p>
            <a:r>
              <a:rPr lang="ru-RU" sz="1200" dirty="0"/>
              <a:t>соединение трубопроводов, отопительных панелей, санитарно-технических кабин и блоков;</a:t>
            </a:r>
          </a:p>
          <a:p>
            <a:r>
              <a:rPr lang="ru-RU" sz="1200" dirty="0"/>
              <a:t>крепление деталей и приборов;</a:t>
            </a:r>
          </a:p>
          <a:p>
            <a:r>
              <a:rPr lang="ru-RU" sz="1200" dirty="0"/>
              <a:t>разметка мест установки контрольно-измерительных приборов;</a:t>
            </a:r>
          </a:p>
          <a:p>
            <a:r>
              <a:rPr lang="ru-RU" sz="1200" dirty="0"/>
              <a:t>осуществление комплексных испытаний санитарно-технических систем, их ревизия и испытание после ремонта.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BE6FDCB-644D-434B-835A-DD386AA2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4533"/>
            <a:ext cx="10364451" cy="1596177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/>
              <a:t>К основным обязанностям сантехника относятся:</a:t>
            </a:r>
          </a:p>
        </p:txBody>
      </p:sp>
      <p:pic>
        <p:nvPicPr>
          <p:cNvPr id="4098" name="Picture 2" descr="https://i1.wp.com/1000ideas.ru/upload/presentations/voda4.jpg">
            <a:extLst>
              <a:ext uri="{FF2B5EF4-FFF2-40B4-BE49-F238E27FC236}">
                <a16:creationId xmlns:a16="http://schemas.microsoft.com/office/drawing/2014/main" id="{E7D1C31A-97DC-4FD4-87E9-1A87FF6880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5" y="2214694"/>
            <a:ext cx="5225147" cy="37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CD933A8-4B76-48DF-ACD8-358D21A0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496" y="639316"/>
            <a:ext cx="9603008" cy="1423386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Наиболее важными личностными качествами, которыми должен обладать сантехник, являются: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1B0FE8-3658-42FE-977D-5C664CFC3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77" y="2700586"/>
            <a:ext cx="5334000" cy="3123165"/>
          </a:xfrm>
        </p:spPr>
        <p:txBody>
          <a:bodyPr>
            <a:noAutofit/>
          </a:bodyPr>
          <a:lstStyle/>
          <a:p>
            <a:r>
              <a:rPr lang="ru-RU" dirty="0"/>
              <a:t>терпение, склонность к выполнению однообразной и монотонной физической работы, устойчивое внимание, усидчивость, аккуратность, выносливость, личная организованность и ответственность, методичность и последовательность при реализации работ.</a:t>
            </a:r>
          </a:p>
        </p:txBody>
      </p:sp>
      <p:pic>
        <p:nvPicPr>
          <p:cNvPr id="5126" name="Picture 6" descr="https://img2.freepng.ru/20180516/jqw/kisspng-tovah-plumbing-the-plumber-budget-plumbing-service-5afcb0822c9763.3399241715265096981827.jpg">
            <a:extLst>
              <a:ext uri="{FF2B5EF4-FFF2-40B4-BE49-F238E27FC236}">
                <a16:creationId xmlns:a16="http://schemas.microsoft.com/office/drawing/2014/main" id="{FE67D7F0-1029-4C05-9B1A-0EF72F1E07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42" y="2193925"/>
            <a:ext cx="517411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A2B26-3440-478B-8709-2D30671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56169"/>
            <a:ext cx="10364451" cy="1596177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К профессионально важным качествам сантехника относятся:</a:t>
            </a:r>
            <a:endParaRPr 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035D18E-2D37-4128-811F-E7F0FC4F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2376" y="2195637"/>
            <a:ext cx="4839069" cy="4041281"/>
          </a:xfrm>
        </p:spPr>
        <p:txBody>
          <a:bodyPr>
            <a:noAutofit/>
          </a:bodyPr>
          <a:lstStyle/>
          <a:p>
            <a:r>
              <a:rPr lang="ru-RU" sz="1400" dirty="0"/>
              <a:t>отличное зрение и точный глазомер;</a:t>
            </a:r>
          </a:p>
          <a:p>
            <a:r>
              <a:rPr lang="ru-RU" sz="1400" dirty="0"/>
              <a:t>тонкая осязательная чувствительность пальцев рук, общее развитие зрительно-моторной координации, хорошая координация движений, ловкость, сноровка и быстрота реакции;</a:t>
            </a:r>
          </a:p>
          <a:p>
            <a:r>
              <a:rPr lang="ru-RU" sz="1400" dirty="0"/>
              <a:t>физическая выносливость, способность интенсивно работать в течение длительного времени без снижения результативности;</a:t>
            </a:r>
          </a:p>
          <a:p>
            <a:r>
              <a:rPr lang="ru-RU" sz="1400" dirty="0"/>
              <a:t>умение переключаться с одной операции на другую;</a:t>
            </a:r>
          </a:p>
          <a:p>
            <a:r>
              <a:rPr lang="ru-RU" sz="1400" dirty="0"/>
              <a:t>хорошая зрительная память;</a:t>
            </a:r>
          </a:p>
          <a:p>
            <a:r>
              <a:rPr lang="ru-RU" sz="1400" dirty="0"/>
              <a:t>хорошее пространственное воображение.</a:t>
            </a:r>
          </a:p>
        </p:txBody>
      </p:sp>
      <p:pic>
        <p:nvPicPr>
          <p:cNvPr id="6146" name="Picture 2" descr="https://avatars.mds.yandex.net/get-zen_doc/3362051/pub_5fd76c981c5dc116526722eb_5fd76ea3353faf765265c343/scale_1200">
            <a:extLst>
              <a:ext uri="{FF2B5EF4-FFF2-40B4-BE49-F238E27FC236}">
                <a16:creationId xmlns:a16="http://schemas.microsoft.com/office/drawing/2014/main" id="{505B44B4-4C1A-482C-9B58-397422E7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5" y="2195637"/>
            <a:ext cx="5865921" cy="39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5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EA253-7B86-4576-BD5C-E83E598F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339" y="986314"/>
            <a:ext cx="8610600" cy="1293028"/>
          </a:xfrm>
        </p:spPr>
        <p:txBody>
          <a:bodyPr>
            <a:noAutofit/>
          </a:bodyPr>
          <a:lstStyle/>
          <a:p>
            <a:pPr algn="r"/>
            <a:r>
              <a:rPr lang="ru-RU" sz="3600" b="1" dirty="0"/>
              <a:t>ТРЕБОВАНИЯ К ПРОФЕССИОНАЛЬНОЙ ПОДГОТОВКЕ</a:t>
            </a:r>
            <a:br>
              <a:rPr lang="ru-RU" sz="3600" b="1" dirty="0"/>
            </a:br>
            <a:br>
              <a:rPr lang="ru-RU" sz="3600" b="1" dirty="0"/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57E3B-511D-48B0-A3BB-61FBE4A3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322" y="1913332"/>
            <a:ext cx="4184034" cy="4347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Профессиональный сантехник должен знать:</a:t>
            </a: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технологию и организацию работ по монтажу, эксплуатации и ремонту систем отопления, водоснабжения, водоотведения и обеспечения микроклимата в помещениях; физические явления, происходящие в трубопроводах, сантехническом оборудовании и системах обеспечения микроклимата; основные положения нормативных документов на проектирование сантехнических систем, производство и приемку строительно-монтажных работ; принципы действия, основные технические характеристики санитарно-технических устройств и оборудования; устройство контрольно-измерительных приборов, методы измерения теплотехнических параметров, схемы автоматизации сантехнических устройств и систем; методику расчета основных технико-экономических показателей деятельности организации (предприятия); правила техники безопасности.</a:t>
            </a:r>
          </a:p>
        </p:txBody>
      </p:sp>
      <p:pic>
        <p:nvPicPr>
          <p:cNvPr id="8196" name="Picture 4" descr="https://www.meme-arsenal.com/memes/e7a3f833036c0237b4f8d06e2e50a644.jpg">
            <a:extLst>
              <a:ext uri="{FF2B5EF4-FFF2-40B4-BE49-F238E27FC236}">
                <a16:creationId xmlns:a16="http://schemas.microsoft.com/office/drawing/2014/main" id="{BA60919F-8947-4F5C-9112-B0ED72D975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7" y="2056461"/>
            <a:ext cx="5736362" cy="41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EA253-7B86-4576-BD5C-E83E598F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46" y="695209"/>
            <a:ext cx="10953704" cy="1293028"/>
          </a:xfrm>
        </p:spPr>
        <p:txBody>
          <a:bodyPr>
            <a:noAutofit/>
          </a:bodyPr>
          <a:lstStyle/>
          <a:p>
            <a:pPr algn="r"/>
            <a:r>
              <a:rPr lang="ru-RU" sz="3600" b="1" dirty="0"/>
              <a:t>ТРЕБОВАНИЯ К ПРОФЕССИОНАЛЬНОЙ ПОДГОТОВКЕ</a:t>
            </a:r>
            <a:br>
              <a:rPr lang="ru-RU" sz="3600" b="1" dirty="0"/>
            </a:br>
            <a:br>
              <a:rPr lang="ru-RU" sz="3600" b="1" dirty="0"/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57E3B-511D-48B0-A3BB-61FBE4A3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8286" y="2187456"/>
            <a:ext cx="4184034" cy="3880773"/>
          </a:xfrm>
        </p:spPr>
        <p:txBody>
          <a:bodyPr>
            <a:normAutofit/>
          </a:bodyPr>
          <a:lstStyle/>
          <a:p>
            <a:pPr fontAlgn="base"/>
            <a:r>
              <a:rPr lang="ru-RU" sz="1200" b="1" dirty="0"/>
              <a:t>Сантехник должен уметь</a:t>
            </a:r>
            <a:r>
              <a:rPr lang="ru-RU" sz="1200" dirty="0"/>
              <a:t>:</a:t>
            </a:r>
          </a:p>
          <a:p>
            <a:r>
              <a:rPr lang="ru-RU" sz="1200" dirty="0"/>
              <a:t>выполнять работы по монтажу внутренних сантехнических устройств и систем обеспечения микроклимата в помещениях, своевременно устранять неисправности;</a:t>
            </a:r>
          </a:p>
          <a:p>
            <a:r>
              <a:rPr lang="ru-RU" sz="1200" dirty="0"/>
              <a:t>контролировать последовательность производства работ, соблюдение правил охраны труда, техники безопасности, промышленной санитарии и защиты окружающей среды;</a:t>
            </a:r>
          </a:p>
          <a:p>
            <a:r>
              <a:rPr lang="ru-RU" sz="1200" dirty="0"/>
              <a:t>читать и выполнять рабочие чертежи и схемы;</a:t>
            </a:r>
          </a:p>
          <a:p>
            <a:r>
              <a:rPr lang="ru-RU" sz="1200" dirty="0"/>
              <a:t>оформлять технологическую и техническую документацию;</a:t>
            </a:r>
          </a:p>
          <a:p>
            <a:r>
              <a:rPr lang="ru-RU" sz="1200" dirty="0"/>
              <a:t>использовать информационные технологии в профессиональной деятельности.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FE0E03-C588-4EA9-A194-758B09432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https://pbs.twimg.com/media/DOiM0DjW0AAgXQZ.jpg">
            <a:extLst>
              <a:ext uri="{FF2B5EF4-FFF2-40B4-BE49-F238E27FC236}">
                <a16:creationId xmlns:a16="http://schemas.microsoft.com/office/drawing/2014/main" id="{4A8B283D-CB2F-4605-904E-BB7003BD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1796121"/>
            <a:ext cx="6591428" cy="46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8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6334092-E3D3-4FDE-9190-0553BFCD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58" y="745725"/>
            <a:ext cx="4633403" cy="560181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Профессия сантехника востребована повсеместно. Сантехники могут работать в строительных фирмах, строительно-ремонтных цехах заводов, в организациях, управляющих жилищно-коммунальным хозяйством, в частных фирмах, занимающихся ремонтом помещений, в аварийных бригадах.</a:t>
            </a:r>
          </a:p>
          <a:p>
            <a:pPr fontAlgn="base"/>
            <a:r>
              <a:rPr lang="ru-RU" dirty="0"/>
              <a:t>Сантехник также может работать самостоятельно, выполняя частные заказы по ремонту сантехнического и вентиляционного оборудования.</a:t>
            </a:r>
          </a:p>
        </p:txBody>
      </p:sp>
      <p:pic>
        <p:nvPicPr>
          <p:cNvPr id="7170" name="Picture 2" descr="https://www.worryfreeplumbing.com/wp-content/uploads/2020/03/Plumbing-Services-2.jpg">
            <a:extLst>
              <a:ext uri="{FF2B5EF4-FFF2-40B4-BE49-F238E27FC236}">
                <a16:creationId xmlns:a16="http://schemas.microsoft.com/office/drawing/2014/main" id="{F6E1A9D9-C2D0-40FB-80D5-185495BA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9" y="1759932"/>
            <a:ext cx="6403760" cy="36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113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650</TotalTime>
  <Words>612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Профессия  монтажник санитарно-технических систем</vt:lpstr>
      <vt:lpstr>Презентация PowerPoint</vt:lpstr>
      <vt:lpstr>Презентация PowerPoint</vt:lpstr>
      <vt:lpstr>К основным обязанностям сантехника относятся:</vt:lpstr>
      <vt:lpstr>Наиболее важными личностными качествами, которыми должен обладать сантехник, являются: </vt:lpstr>
      <vt:lpstr>К профессионально важным качествам сантехника относятся:</vt:lpstr>
      <vt:lpstr>ТРЕБОВАНИЯ К ПРОФЕССИОНАЛЬНОЙ ПОДГОТОВКЕ  </vt:lpstr>
      <vt:lpstr>ТРЕБОВАНИЯ К ПРОФЕССИОНАЛЬНОЙ ПОДГОТОВКЕ  </vt:lpstr>
      <vt:lpstr>Презентация PowerPoint</vt:lpstr>
      <vt:lpstr> УСЛОВИЯ ТРУДА </vt:lpstr>
      <vt:lpstr>Перспективы профессии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</dc:creator>
  <cp:lastModifiedBy>Волкова</cp:lastModifiedBy>
  <cp:revision>28</cp:revision>
  <dcterms:created xsi:type="dcterms:W3CDTF">2021-03-10T12:34:01Z</dcterms:created>
  <dcterms:modified xsi:type="dcterms:W3CDTF">2021-04-01T13:36:15Z</dcterms:modified>
</cp:coreProperties>
</file>