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8" r:id="rId1"/>
  </p:sldMasterIdLst>
  <p:sldIdLst>
    <p:sldId id="266" r:id="rId2"/>
    <p:sldId id="256" r:id="rId3"/>
    <p:sldId id="258" r:id="rId4"/>
    <p:sldId id="271" r:id="rId5"/>
    <p:sldId id="257" r:id="rId6"/>
    <p:sldId id="259" r:id="rId7"/>
    <p:sldId id="267" r:id="rId8"/>
    <p:sldId id="269" r:id="rId9"/>
    <p:sldId id="261" r:id="rId10"/>
    <p:sldId id="262" r:id="rId11"/>
    <p:sldId id="270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B93860FB-2AEB-4F09-AFCE-C910FC1C6405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AB8E5D09-D5E5-41FF-B116-D14CED2C80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628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860FB-2AEB-4F09-AFCE-C910FC1C6405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E5D09-D5E5-41FF-B116-D14CED2C80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639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93860FB-2AEB-4F09-AFCE-C910FC1C6405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AB8E5D09-D5E5-41FF-B116-D14CED2C80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66936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93860FB-2AEB-4F09-AFCE-C910FC1C6405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AB8E5D09-D5E5-41FF-B116-D14CED2C802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999746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93860FB-2AEB-4F09-AFCE-C910FC1C6405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AB8E5D09-D5E5-41FF-B116-D14CED2C80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47786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860FB-2AEB-4F09-AFCE-C910FC1C6405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E5D09-D5E5-41FF-B116-D14CED2C80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30958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860FB-2AEB-4F09-AFCE-C910FC1C6405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E5D09-D5E5-41FF-B116-D14CED2C80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8021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860FB-2AEB-4F09-AFCE-C910FC1C6405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E5D09-D5E5-41FF-B116-D14CED2C80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3462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93860FB-2AEB-4F09-AFCE-C910FC1C6405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AB8E5D09-D5E5-41FF-B116-D14CED2C80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5555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860FB-2AEB-4F09-AFCE-C910FC1C6405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E5D09-D5E5-41FF-B116-D14CED2C80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843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93860FB-2AEB-4F09-AFCE-C910FC1C6405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AB8E5D09-D5E5-41FF-B116-D14CED2C80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5720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860FB-2AEB-4F09-AFCE-C910FC1C6405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E5D09-D5E5-41FF-B116-D14CED2C80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1213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860FB-2AEB-4F09-AFCE-C910FC1C6405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E5D09-D5E5-41FF-B116-D14CED2C80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9170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860FB-2AEB-4F09-AFCE-C910FC1C6405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E5D09-D5E5-41FF-B116-D14CED2C80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790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860FB-2AEB-4F09-AFCE-C910FC1C6405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E5D09-D5E5-41FF-B116-D14CED2C80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793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860FB-2AEB-4F09-AFCE-C910FC1C6405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E5D09-D5E5-41FF-B116-D14CED2C80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424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860FB-2AEB-4F09-AFCE-C910FC1C6405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E5D09-D5E5-41FF-B116-D14CED2C80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8897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3860FB-2AEB-4F09-AFCE-C910FC1C6405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8E5D09-D5E5-41FF-B116-D14CED2C80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5376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5BE59BD8-3C5A-4D73-9B52-687C7E78816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3600" b="1" dirty="0">
                <a:solidFill>
                  <a:schemeClr val="accent4">
                    <a:lumMod val="75000"/>
                  </a:schemeClr>
                </a:solidFill>
              </a:rPr>
              <a:t>Профессия маляр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9887867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90E3E6-1E0E-4FDB-838F-1213599F7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ru-RU" b="1" dirty="0"/>
            </a:br>
            <a:r>
              <a:rPr lang="ru-RU" sz="4800" b="1" dirty="0"/>
              <a:t>УСЛОВИЯ ТРУДА</a:t>
            </a:r>
            <a:br>
              <a:rPr lang="ru-RU" sz="4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800" b="1" i="1" dirty="0">
              <a:solidFill>
                <a:srgbClr val="002060"/>
              </a:solidFill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23271C2C-569F-4A1C-ADC0-FEA40C343C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78732" y="2057401"/>
            <a:ext cx="5334000" cy="4024125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Работает как в помещении, так и на открытом воздухе. Возможно выполнение работ на высоте и в очень неудобных и опасных позах. Большая нагрузка на опорно-двигательный и зрительный аппарат. Пользуется специальными строительными приспособлениями (леса, лестницы, люльки). Маляр может работать как в односменном, так и в многосменном режиме работы. Темп работы напряженный.</a:t>
            </a:r>
          </a:p>
        </p:txBody>
      </p:sp>
      <p:pic>
        <p:nvPicPr>
          <p:cNvPr id="9222" name="Picture 6" descr="http://dom-lady.ru/wp-content/uploads/2020/09/006-1.jpg">
            <a:extLst>
              <a:ext uri="{FF2B5EF4-FFF2-40B4-BE49-F238E27FC236}">
                <a16:creationId xmlns:a16="http://schemas.microsoft.com/office/drawing/2014/main" id="{782E59D1-B47B-479B-BCFD-C0605073F9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24" y="2069769"/>
            <a:ext cx="5568376" cy="3696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02182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C82095-C6CD-4A1B-BF52-776D75684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КАРЬЕРНЫЙ РОСТ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AFBEBEC-BA5D-4759-B19C-D0C86BBE6C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653021"/>
            <a:ext cx="5334000" cy="402412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00" b="1" i="1" dirty="0"/>
              <a:t>Возможные пути развития маляра</a:t>
            </a:r>
            <a:r>
              <a:rPr lang="ru-RU" sz="1800" b="1" dirty="0"/>
              <a:t>: </a:t>
            </a:r>
            <a:r>
              <a:rPr lang="ru-RU" sz="1800" dirty="0"/>
              <a:t>маляры могут специализироваться в конкретных видах покраски, в работе на конкретных объектах. Профессия имеет разряды, предполагает рост от младшего специалиста до бригадира. Дальнейший рост требует повышения уровня образования.</a:t>
            </a:r>
          </a:p>
          <a:p>
            <a:pPr>
              <a:lnSpc>
                <a:spcPct val="100000"/>
              </a:lnSpc>
            </a:pPr>
            <a:r>
              <a:rPr lang="ru-RU" sz="1800" b="1" i="1" dirty="0"/>
              <a:t>Административный рост</a:t>
            </a:r>
            <a:r>
              <a:rPr lang="ru-RU" sz="1800" b="1" dirty="0"/>
              <a:t>:</a:t>
            </a:r>
            <a:r>
              <a:rPr lang="ru-RU" sz="1800" dirty="0"/>
              <a:t>  рабочий — бригадир — техник. Возможна организация своего дела (ремонт квартир, домов), освоение смежных специальностей, таких как: прораб, инженер-строитель, дизайнер интерьера, архитектор, паркетчик, штукатур-маляр, плиточник — </a:t>
            </a:r>
            <a:r>
              <a:rPr lang="ru-RU" sz="1800" dirty="0" err="1"/>
              <a:t>фасадчик</a:t>
            </a:r>
            <a:r>
              <a:rPr lang="ru-RU" sz="1800" dirty="0"/>
              <a:t> и др.</a:t>
            </a:r>
          </a:p>
        </p:txBody>
      </p:sp>
      <p:pic>
        <p:nvPicPr>
          <p:cNvPr id="10242" name="Picture 2" descr="https://kst-market.ru/userfiles/brands/prorab.jpg">
            <a:extLst>
              <a:ext uri="{FF2B5EF4-FFF2-40B4-BE49-F238E27FC236}">
                <a16:creationId xmlns:a16="http://schemas.microsoft.com/office/drawing/2014/main" id="{8D814C66-A8D6-435A-823C-408178CF6E5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043" y="1930439"/>
            <a:ext cx="4287800" cy="428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3664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E3A348C-CF7E-41DF-A3F6-18F924094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МАЛЯР</a:t>
            </a:r>
          </a:p>
        </p:txBody>
      </p:sp>
      <p:pic>
        <p:nvPicPr>
          <p:cNvPr id="1026" name="Picture 2" descr="https://topgoogle-wpengine.netdna-ssl.com/wp-content/uploads/2019/02/1-161.jpg">
            <a:extLst>
              <a:ext uri="{FF2B5EF4-FFF2-40B4-BE49-F238E27FC236}">
                <a16:creationId xmlns:a16="http://schemas.microsoft.com/office/drawing/2014/main" id="{C77AE05B-6FC7-4AA8-B19C-0543739765CE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34" y="1882066"/>
            <a:ext cx="4794106" cy="4426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5">
            <a:extLst>
              <a:ext uri="{FF2B5EF4-FFF2-40B4-BE49-F238E27FC236}">
                <a16:creationId xmlns:a16="http://schemas.microsoft.com/office/drawing/2014/main" id="{B793AA6A-E909-4702-AD91-DEE898BF13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36055" y="2171383"/>
            <a:ext cx="4754880" cy="4023360"/>
          </a:xfrm>
        </p:spPr>
        <p:txBody>
          <a:bodyPr>
            <a:normAutofit lnSpcReduction="10000"/>
          </a:bodyPr>
          <a:lstStyle/>
          <a:p>
            <a:pPr fontAlgn="base"/>
            <a:r>
              <a:rPr lang="ru-RU" sz="3200" dirty="0"/>
              <a:t>Маляр — специалист, который подготавливает и окрашивает различные поверхности (как правило, на этапе строительства).</a:t>
            </a:r>
          </a:p>
        </p:txBody>
      </p:sp>
    </p:spTree>
    <p:extLst>
      <p:ext uri="{BB962C8B-B14F-4D97-AF65-F5344CB8AC3E}">
        <p14:creationId xmlns:p14="http://schemas.microsoft.com/office/powerpoint/2010/main" val="4101467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>
            <a:extLst>
              <a:ext uri="{FF2B5EF4-FFF2-40B4-BE49-F238E27FC236}">
                <a16:creationId xmlns:a16="http://schemas.microsoft.com/office/drawing/2014/main" id="{E526AB3A-56EE-4876-AD10-D00846B814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9268" y="1857330"/>
            <a:ext cx="5334000" cy="4024125"/>
          </a:xfrm>
        </p:spPr>
        <p:txBody>
          <a:bodyPr>
            <a:normAutofit fontScale="92500"/>
          </a:bodyPr>
          <a:lstStyle/>
          <a:p>
            <a:pPr fontAlgn="base"/>
            <a:r>
              <a:rPr lang="ru-RU" dirty="0"/>
              <a:t>Профессия маляра относится к одной из важнейших отраслей народного хозяйства – строительству. Малярные работы производятся при окончательной отделке зданий и сооружений, перед сдачей их в эксплуатацию. Они включают в себя декоративную отделку фасадов, окраску стен, потолков, перегородок, полов, дверей, окон и других элементов. Маляр уходит со стройки последним, его работа венчает труд всего коллектива строителей.</a:t>
            </a:r>
          </a:p>
        </p:txBody>
      </p:sp>
      <p:pic>
        <p:nvPicPr>
          <p:cNvPr id="2050" name="Picture 2" descr="https://springhomeremodelingcontractor.com/wp-content/uploads/2020/01/Spring-Home-Remodeling-Contractor-House-Painting-2.jpg">
            <a:extLst>
              <a:ext uri="{FF2B5EF4-FFF2-40B4-BE49-F238E27FC236}">
                <a16:creationId xmlns:a16="http://schemas.microsoft.com/office/drawing/2014/main" id="{229EA594-8813-450C-8315-1E56D9E88B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612" y="1857330"/>
            <a:ext cx="5676601" cy="3717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4053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id="{3B70C7A3-A925-48A5-9A01-769D71AD76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712543"/>
            <a:ext cx="5334000" cy="4024125"/>
          </a:xfrm>
        </p:spPr>
        <p:txBody>
          <a:bodyPr/>
          <a:lstStyle/>
          <a:p>
            <a:r>
              <a:rPr lang="ru-RU" dirty="0"/>
              <a:t>С одной стороны, работа связана с работой по заданному образцу, соблюдением имеющихся правил и нормативов, следованием инструкциям. В то же время, маляру приходится выполнять художественную отделку стен и потолков, росписи различных поверхностей, составление сложных колеров (сочетаний красок разных цветов), декоративное лакирование и золочение.</a:t>
            </a:r>
          </a:p>
        </p:txBody>
      </p:sp>
      <p:pic>
        <p:nvPicPr>
          <p:cNvPr id="5122" name="Picture 2" descr="https://kamecc.ru/images/files/odpo/kurs_foto/13.jpg">
            <a:extLst>
              <a:ext uri="{FF2B5EF4-FFF2-40B4-BE49-F238E27FC236}">
                <a16:creationId xmlns:a16="http://schemas.microsoft.com/office/drawing/2014/main" id="{DEE3791E-7574-4D6E-AAAF-779AD31B1A05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14" y="2070272"/>
            <a:ext cx="5334000" cy="3542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391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1A2B26-3440-478B-8709-2D30671CF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/>
              <a:t>К профессионально важным качествам маляра относятся:</a:t>
            </a:r>
            <a:endParaRPr lang="ru-RU" sz="2000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7035D18E-2D37-4128-811F-E7F0FC4F60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76865" y="2052346"/>
            <a:ext cx="4839069" cy="4041281"/>
          </a:xfrm>
        </p:spPr>
        <p:txBody>
          <a:bodyPr>
            <a:noAutofit/>
          </a:bodyPr>
          <a:lstStyle/>
          <a:p>
            <a:r>
              <a:rPr lang="ru-RU" sz="1200" b="1" dirty="0"/>
              <a:t>тонкое восприятие оттенков всех цветов;</a:t>
            </a:r>
          </a:p>
          <a:p>
            <a:r>
              <a:rPr lang="ru-RU" sz="1200" b="1" dirty="0"/>
              <a:t>хороший объемный и </a:t>
            </a:r>
            <a:r>
              <a:rPr lang="ru-RU" sz="1200" b="1" dirty="0" err="1"/>
              <a:t>плоскостный</a:t>
            </a:r>
            <a:r>
              <a:rPr lang="ru-RU" sz="1200" b="1" dirty="0"/>
              <a:t> глазомер;</a:t>
            </a:r>
          </a:p>
          <a:p>
            <a:r>
              <a:rPr lang="ru-RU" sz="1200" b="1" dirty="0"/>
              <a:t>высокая чувствительность двигательного аппарата;</a:t>
            </a:r>
          </a:p>
          <a:p>
            <a:r>
              <a:rPr lang="ru-RU" sz="1200" b="1" dirty="0"/>
              <a:t>физическая выносливость;</a:t>
            </a:r>
          </a:p>
          <a:p>
            <a:r>
              <a:rPr lang="ru-RU" sz="1200" b="1" dirty="0"/>
              <a:t>терпение;</a:t>
            </a:r>
          </a:p>
          <a:p>
            <a:r>
              <a:rPr lang="ru-RU" sz="1200" b="1" dirty="0"/>
              <a:t>острота зрения и </a:t>
            </a:r>
            <a:r>
              <a:rPr lang="ru-RU" sz="1200" b="1" dirty="0" err="1"/>
              <a:t>цветовосприятия</a:t>
            </a:r>
            <a:r>
              <a:rPr lang="ru-RU" sz="1200" b="1" dirty="0"/>
              <a:t>;</a:t>
            </a:r>
          </a:p>
          <a:p>
            <a:r>
              <a:rPr lang="ru-RU" sz="1200" b="1" dirty="0"/>
              <a:t>цветовые память и наблюдательность;</a:t>
            </a:r>
          </a:p>
          <a:p>
            <a:r>
              <a:rPr lang="ru-RU" sz="1200" b="1" dirty="0"/>
              <a:t>гибкость, подвижность рук, ног и всего тела;</a:t>
            </a:r>
          </a:p>
          <a:p>
            <a:r>
              <a:rPr lang="ru-RU" sz="1200" b="1" dirty="0"/>
              <a:t>координация;</a:t>
            </a:r>
          </a:p>
          <a:p>
            <a:r>
              <a:rPr lang="ru-RU" sz="1200" b="1" dirty="0"/>
              <a:t>развитый вестибулярный аппарат, чувство равновесия;</a:t>
            </a:r>
          </a:p>
          <a:p>
            <a:r>
              <a:rPr lang="ru-RU" sz="1200" b="1" dirty="0"/>
              <a:t>умение длительно сосредотачивать внимание;</a:t>
            </a:r>
          </a:p>
          <a:p>
            <a:r>
              <a:rPr lang="ru-RU" sz="1200" b="1" dirty="0"/>
              <a:t>иногда — не боязнь высоты;</a:t>
            </a:r>
          </a:p>
          <a:p>
            <a:r>
              <a:rPr lang="ru-RU" sz="1200" b="1" dirty="0"/>
              <a:t>активная мыслительная деятельность (особенно при отделке нестандартных зданий и при проведении декоративных работ).</a:t>
            </a:r>
          </a:p>
        </p:txBody>
      </p:sp>
      <p:pic>
        <p:nvPicPr>
          <p:cNvPr id="3074" name="Picture 2" descr="https://multi-active.ru/wp-content/uploads/obuchenie-na-malyara.jpeg">
            <a:extLst>
              <a:ext uri="{FF2B5EF4-FFF2-40B4-BE49-F238E27FC236}">
                <a16:creationId xmlns:a16="http://schemas.microsoft.com/office/drawing/2014/main" id="{C6735F04-E313-4913-BF21-CA0E61C428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07" y="2052346"/>
            <a:ext cx="6491796" cy="4327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3852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>
            <a:extLst>
              <a:ext uri="{FF2B5EF4-FFF2-40B4-BE49-F238E27FC236}">
                <a16:creationId xmlns:a16="http://schemas.microsoft.com/office/drawing/2014/main" id="{8CD933A8-4B76-48DF-ACD8-358D21A04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496" y="639316"/>
            <a:ext cx="9603008" cy="1423386"/>
          </a:xfrm>
        </p:spPr>
        <p:txBody>
          <a:bodyPr>
            <a:noAutofit/>
          </a:bodyPr>
          <a:lstStyle/>
          <a:p>
            <a:r>
              <a:rPr lang="ru-RU" sz="3200" b="1" dirty="0"/>
              <a:t>Необходимые качества, обеспечивающие успешность в профессии</a:t>
            </a:r>
            <a:r>
              <a:rPr lang="ru-RU" sz="3200" dirty="0"/>
              <a:t>:</a:t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521B0FE8-3658-42FE-977D-5C664CFC3B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4677" y="2700586"/>
            <a:ext cx="5334000" cy="3123165"/>
          </a:xfrm>
        </p:spPr>
        <p:txBody>
          <a:bodyPr>
            <a:noAutofit/>
          </a:bodyPr>
          <a:lstStyle/>
          <a:p>
            <a:r>
              <a:rPr lang="ru-RU" dirty="0"/>
              <a:t>аккуратность и тщательность при выполнении работ;</a:t>
            </a:r>
          </a:p>
          <a:p>
            <a:r>
              <a:rPr lang="ru-RU" dirty="0"/>
              <a:t>добросовестность;</a:t>
            </a:r>
          </a:p>
          <a:p>
            <a:r>
              <a:rPr lang="ru-RU" dirty="0"/>
              <a:t>основательность;</a:t>
            </a:r>
          </a:p>
          <a:p>
            <a:r>
              <a:rPr lang="ru-RU" dirty="0"/>
              <a:t>ответственность и дисциплинированность.</a:t>
            </a:r>
          </a:p>
        </p:txBody>
      </p:sp>
      <p:pic>
        <p:nvPicPr>
          <p:cNvPr id="4098" name="Picture 2" descr="https://profilux.ru/prof/images/girl.png">
            <a:extLst>
              <a:ext uri="{FF2B5EF4-FFF2-40B4-BE49-F238E27FC236}">
                <a16:creationId xmlns:a16="http://schemas.microsoft.com/office/drawing/2014/main" id="{8B56B836-FE7D-4310-A056-52C567B16A7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950" y="2194559"/>
            <a:ext cx="3697012" cy="4280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84150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7EA253-7B86-4576-BD5C-E83E598FB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4339" y="986314"/>
            <a:ext cx="8610600" cy="1293028"/>
          </a:xfrm>
        </p:spPr>
        <p:txBody>
          <a:bodyPr>
            <a:noAutofit/>
          </a:bodyPr>
          <a:lstStyle/>
          <a:p>
            <a:r>
              <a:rPr lang="ru-RU" sz="3600" b="1" dirty="0"/>
              <a:t>ТРЕБОВАНИЯ К ПРОФЕССИОНАЛЬНОЙ ПОДГОТОВКЕ</a:t>
            </a:r>
            <a:br>
              <a:rPr lang="ru-RU" sz="3600" b="1" dirty="0"/>
            </a:br>
            <a:br>
              <a:rPr lang="ru-RU" sz="3600" b="1" dirty="0"/>
            </a:br>
            <a:endParaRPr lang="ru-RU" sz="3600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F657E3B-511D-48B0-A3BB-61FBE4A35C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41217" y="2308626"/>
            <a:ext cx="4184034" cy="388077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/>
              <a:t>Квалифицированный маляр должен знать:</a:t>
            </a:r>
            <a:endParaRPr lang="ru-RU" dirty="0"/>
          </a:p>
          <a:p>
            <a:r>
              <a:rPr lang="ru-RU" dirty="0"/>
              <a:t>свойства различных красок и психологию восприятия цветов;</a:t>
            </a:r>
          </a:p>
          <a:p>
            <a:r>
              <a:rPr lang="ru-RU" dirty="0"/>
              <a:t>устройство различных вспомогательных механизмов для окраски и распыления краски;</a:t>
            </a:r>
          </a:p>
          <a:p>
            <a:r>
              <a:rPr lang="ru-RU" dirty="0"/>
              <a:t>основы физики и химии;</a:t>
            </a:r>
          </a:p>
          <a:p>
            <a:r>
              <a:rPr lang="ru-RU" dirty="0"/>
              <a:t>технологию и оборудование;</a:t>
            </a:r>
          </a:p>
          <a:p>
            <a:r>
              <a:rPr lang="ru-RU" dirty="0"/>
              <a:t>материаловедение;</a:t>
            </a:r>
          </a:p>
          <a:p>
            <a:r>
              <a:rPr lang="ru-RU" dirty="0"/>
              <a:t>основы рисунка и т.п.</a:t>
            </a:r>
          </a:p>
        </p:txBody>
      </p:sp>
      <p:pic>
        <p:nvPicPr>
          <p:cNvPr id="6" name="Picture 2" descr="https://ifsgservices.com/wp-content/uploads/2018/02/paintng-service.jpg">
            <a:extLst>
              <a:ext uri="{FF2B5EF4-FFF2-40B4-BE49-F238E27FC236}">
                <a16:creationId xmlns:a16="http://schemas.microsoft.com/office/drawing/2014/main" id="{8BCB892B-0662-4C2D-BB50-1BD35FAE1729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643" y="1948195"/>
            <a:ext cx="4270044" cy="4270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614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7EA253-7B86-4576-BD5C-E83E598FB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4339" y="986314"/>
            <a:ext cx="8610600" cy="1293028"/>
          </a:xfrm>
        </p:spPr>
        <p:txBody>
          <a:bodyPr>
            <a:noAutofit/>
          </a:bodyPr>
          <a:lstStyle/>
          <a:p>
            <a:r>
              <a:rPr lang="ru-RU" sz="3600" b="1" dirty="0"/>
              <a:t>ТРЕБОВАНИЯ К ПРОФЕССИОНАЛЬНОЙ ПОДГОТОВКЕ</a:t>
            </a:r>
            <a:br>
              <a:rPr lang="ru-RU" sz="3600" b="1" dirty="0"/>
            </a:br>
            <a:br>
              <a:rPr lang="ru-RU" sz="3600" b="1" dirty="0"/>
            </a:br>
            <a:endParaRPr lang="ru-RU" sz="3600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F657E3B-511D-48B0-A3BB-61FBE4A35C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39093" y="2156576"/>
            <a:ext cx="4184034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Квалифицированный маляр должен уметь:</a:t>
            </a:r>
            <a:endParaRPr lang="ru-RU" dirty="0"/>
          </a:p>
          <a:p>
            <a:r>
              <a:rPr lang="ru-RU" dirty="0"/>
              <a:t>производить различные виды отделочных работ;</a:t>
            </a:r>
          </a:p>
          <a:p>
            <a:r>
              <a:rPr lang="ru-RU" dirty="0"/>
              <a:t>готовить и смешивать краски;</a:t>
            </a:r>
          </a:p>
          <a:p>
            <a:r>
              <a:rPr lang="ru-RU" dirty="0"/>
              <a:t>обращаться с различными механизированными, </a:t>
            </a:r>
            <a:r>
              <a:rPr lang="ru-RU" dirty="0" err="1"/>
              <a:t>красконагнетательными</a:t>
            </a:r>
            <a:r>
              <a:rPr lang="ru-RU" dirty="0"/>
              <a:t> приборами и т.п.</a:t>
            </a:r>
          </a:p>
          <a:p>
            <a:endParaRPr lang="ru-RU" dirty="0"/>
          </a:p>
        </p:txBody>
      </p:sp>
      <p:pic>
        <p:nvPicPr>
          <p:cNvPr id="7172" name="Picture 4" descr="https://www.allrepairs.ru/upload/medialibrary/c95/c959b73f28d49008b666327edf46c33f.jpg">
            <a:extLst>
              <a:ext uri="{FF2B5EF4-FFF2-40B4-BE49-F238E27FC236}">
                <a16:creationId xmlns:a16="http://schemas.microsoft.com/office/drawing/2014/main" id="{EEA41FBB-73A7-45A5-B629-6A823FB1D926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" y="2206434"/>
            <a:ext cx="5661481" cy="3780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33896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id="{66334092-E3D3-4FDE-9190-0553BFCD57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9369" y="1963739"/>
            <a:ext cx="5334000" cy="4024125"/>
          </a:xfrm>
        </p:spPr>
        <p:txBody>
          <a:bodyPr/>
          <a:lstStyle/>
          <a:p>
            <a:r>
              <a:rPr lang="ru-RU" dirty="0"/>
              <a:t>В наше время маляры востребованы во многих организациях. Любые внутренние и фасадные работы на строительной площадке не обходятся без этих специалистов. Люди этой профессии работают в строительных и монтажных организациях, на промышленных предприятиях. Также маляры могут заниматься собственным делом.</a:t>
            </a:r>
          </a:p>
        </p:txBody>
      </p:sp>
      <p:pic>
        <p:nvPicPr>
          <p:cNvPr id="12" name="Picture 2" descr="https://sun9-42.userapi.com/c855128/v855128398/110e60/mTIzHk5HgzI.jpg">
            <a:extLst>
              <a:ext uri="{FF2B5EF4-FFF2-40B4-BE49-F238E27FC236}">
                <a16:creationId xmlns:a16="http://schemas.microsoft.com/office/drawing/2014/main" id="{65EBD33E-084E-4575-8102-42DD5D91A4E8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563" y="1941414"/>
            <a:ext cx="5334000" cy="355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9511351"/>
      </p:ext>
    </p:extLst>
  </p:cSld>
  <p:clrMapOvr>
    <a:masterClrMapping/>
  </p:clrMapOvr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След самолета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TM04033937[[fn=След самолета]]</Template>
  <TotalTime>280</TotalTime>
  <Words>527</Words>
  <Application>Microsoft Office PowerPoint</Application>
  <PresentationFormat>Широкоэкранный</PresentationFormat>
  <Paragraphs>43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Times New Roman</vt:lpstr>
      <vt:lpstr>След самолета</vt:lpstr>
      <vt:lpstr>Профессия маляр</vt:lpstr>
      <vt:lpstr>МАЛЯР</vt:lpstr>
      <vt:lpstr>Презентация PowerPoint</vt:lpstr>
      <vt:lpstr>Презентация PowerPoint</vt:lpstr>
      <vt:lpstr>К профессионально важным качествам маляра относятся:</vt:lpstr>
      <vt:lpstr>Необходимые качества, обеспечивающие успешность в профессии: </vt:lpstr>
      <vt:lpstr>ТРЕБОВАНИЯ К ПРОФЕССИОНАЛЬНОЙ ПОДГОТОВКЕ  </vt:lpstr>
      <vt:lpstr>ТРЕБОВАНИЯ К ПРОФЕССИОНАЛЬНОЙ ПОДГОТОВКЕ  </vt:lpstr>
      <vt:lpstr>Презентация PowerPoint</vt:lpstr>
      <vt:lpstr> УСЛОВИЯ ТРУДА </vt:lpstr>
      <vt:lpstr>КАРЬЕРНЫЙ РОСТ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Волкова</dc:creator>
  <cp:lastModifiedBy>Екатерина Сучкова</cp:lastModifiedBy>
  <cp:revision>22</cp:revision>
  <dcterms:created xsi:type="dcterms:W3CDTF">2021-03-10T12:34:01Z</dcterms:created>
  <dcterms:modified xsi:type="dcterms:W3CDTF">2021-03-11T11:36:03Z</dcterms:modified>
</cp:coreProperties>
</file>