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6" r:id="rId2"/>
    <p:sldId id="256" r:id="rId3"/>
    <p:sldId id="258" r:id="rId4"/>
    <p:sldId id="257" r:id="rId5"/>
    <p:sldId id="259" r:id="rId6"/>
    <p:sldId id="261" r:id="rId7"/>
    <p:sldId id="267" r:id="rId8"/>
    <p:sldId id="268" r:id="rId9"/>
    <p:sldId id="262"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345535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29143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9112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3511240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1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628724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3118850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3710676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408954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3860FB-2AEB-4F09-AFCE-C910FC1C6405}" type="datetimeFigureOut">
              <a:rPr lang="ru-RU" smtClean="0"/>
              <a:t>08.04.2021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327443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93860FB-2AEB-4F09-AFCE-C910FC1C6405}" type="datetimeFigureOut">
              <a:rPr lang="ru-RU" smtClean="0"/>
              <a:t>08.04.2021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402318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93860FB-2AEB-4F09-AFCE-C910FC1C6405}" type="datetimeFigureOut">
              <a:rPr lang="ru-RU" smtClean="0"/>
              <a:t>08.04.2021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43028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93860FB-2AEB-4F09-AFCE-C910FC1C6405}" type="datetimeFigureOut">
              <a:rPr lang="ru-RU" smtClean="0"/>
              <a:t>08.04.2021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14098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860FB-2AEB-4F09-AFCE-C910FC1C6405}" type="datetimeFigureOut">
              <a:rPr lang="ru-RU" smtClean="0"/>
              <a:t>08.04.2021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139093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93860FB-2AEB-4F09-AFCE-C910FC1C6405}" type="datetimeFigureOut">
              <a:rPr lang="ru-RU" smtClean="0"/>
              <a:t>08.04.2021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64005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93860FB-2AEB-4F09-AFCE-C910FC1C6405}" type="datetimeFigureOut">
              <a:rPr lang="ru-RU" smtClean="0"/>
              <a:t>08.04.2021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B8E5D09-D5E5-41FF-B116-D14CED2C802F}" type="slidenum">
              <a:rPr lang="ru-RU" smtClean="0"/>
              <a:t>‹#›</a:t>
            </a:fld>
            <a:endParaRPr lang="ru-RU"/>
          </a:p>
        </p:txBody>
      </p:sp>
    </p:spTree>
    <p:extLst>
      <p:ext uri="{BB962C8B-B14F-4D97-AF65-F5344CB8AC3E}">
        <p14:creationId xmlns:p14="http://schemas.microsoft.com/office/powerpoint/2010/main" val="230568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3860FB-2AEB-4F09-AFCE-C910FC1C6405}" type="datetimeFigureOut">
              <a:rPr lang="ru-RU" smtClean="0"/>
              <a:t>08.04.2021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8E5D09-D5E5-41FF-B116-D14CED2C802F}" type="slidenum">
              <a:rPr lang="ru-RU" smtClean="0"/>
              <a:t>‹#›</a:t>
            </a:fld>
            <a:endParaRPr lang="ru-RU"/>
          </a:p>
        </p:txBody>
      </p:sp>
    </p:spTree>
    <p:extLst>
      <p:ext uri="{BB962C8B-B14F-4D97-AF65-F5344CB8AC3E}">
        <p14:creationId xmlns:p14="http://schemas.microsoft.com/office/powerpoint/2010/main" val="24598060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BE59BD8-3C5A-4D73-9B52-687C7E788164}"/>
              </a:ext>
            </a:extLst>
          </p:cNvPr>
          <p:cNvSpPr>
            <a:spLocks noGrp="1"/>
          </p:cNvSpPr>
          <p:nvPr>
            <p:ph type="ctrTitle"/>
          </p:nvPr>
        </p:nvSpPr>
        <p:spPr/>
        <p:txBody>
          <a:bodyPr/>
          <a:lstStyle/>
          <a:p>
            <a:r>
              <a:rPr lang="ru-RU" sz="3600" b="1" dirty="0">
                <a:solidFill>
                  <a:schemeClr val="accent4">
                    <a:lumMod val="75000"/>
                  </a:schemeClr>
                </a:solidFill>
              </a:rPr>
              <a:t>Исполнитель художественно-оформительских работ</a:t>
            </a:r>
            <a:endParaRPr lang="ru-RU" sz="3600" dirty="0"/>
          </a:p>
        </p:txBody>
      </p:sp>
    </p:spTree>
    <p:extLst>
      <p:ext uri="{BB962C8B-B14F-4D97-AF65-F5344CB8AC3E}">
        <p14:creationId xmlns:p14="http://schemas.microsoft.com/office/powerpoint/2010/main" val="298878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F5AC3D-B2FB-4E46-AEC9-AC5F2D70B6CC}"/>
              </a:ext>
            </a:extLst>
          </p:cNvPr>
          <p:cNvSpPr>
            <a:spLocks noGrp="1"/>
          </p:cNvSpPr>
          <p:nvPr>
            <p:ph type="title"/>
          </p:nvPr>
        </p:nvSpPr>
        <p:spPr/>
        <p:txBody>
          <a:bodyPr>
            <a:noAutofit/>
          </a:bodyPr>
          <a:lstStyle/>
          <a:p>
            <a:r>
              <a:rPr lang="ru-RU" sz="4800" b="1" dirty="0"/>
              <a:t>Место работы и карьера</a:t>
            </a:r>
            <a:br>
              <a:rPr lang="ru-RU" sz="4800" b="1" dirty="0"/>
            </a:br>
            <a:endParaRPr lang="ru-RU" sz="4800" b="1"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Объект 3">
            <a:extLst>
              <a:ext uri="{FF2B5EF4-FFF2-40B4-BE49-F238E27FC236}">
                <a16:creationId xmlns:a16="http://schemas.microsoft.com/office/drawing/2014/main" id="{172B5ED5-F4A7-4F59-8F71-13DDB1D7D4CD}"/>
              </a:ext>
            </a:extLst>
          </p:cNvPr>
          <p:cNvSpPr>
            <a:spLocks noGrp="1"/>
          </p:cNvSpPr>
          <p:nvPr>
            <p:ph sz="half" idx="1"/>
          </p:nvPr>
        </p:nvSpPr>
        <p:spPr>
          <a:xfrm>
            <a:off x="5395384" y="2267357"/>
            <a:ext cx="4718304" cy="3310128"/>
          </a:xfrm>
        </p:spPr>
        <p:txBody>
          <a:bodyPr>
            <a:normAutofit fontScale="77500" lnSpcReduction="20000"/>
          </a:bodyPr>
          <a:lstStyle/>
          <a:p>
            <a:pPr fontAlgn="base"/>
            <a:r>
              <a:rPr lang="ru-RU" dirty="0"/>
              <a:t>Существует выражение “свободный художник”. Его применяют не только к представителям этой профессии, но ко всем тем, кто может позволить себе не придерживаться расписания, а трудиться по вдохновению, когда и как душе угодно. Действительно, некоторые художники так и живут: творят в студии или дома, на природе или на улице. Их рабочий день может проходить за компьютером или за столом, за мольбертом или на строительных лесах, стоя или сидя, а иногда даже лежа! Трудиться можно на заказ, разыскивая клиентов и/или каналы сбыта своих произведений самостоятельно, или в различных компаниях. Свободные художники имеют возможность сдавать свои работы в различные галереи и магазины.</a:t>
            </a:r>
          </a:p>
          <a:p>
            <a:endParaRPr lang="ru-RU" dirty="0"/>
          </a:p>
        </p:txBody>
      </p:sp>
      <p:pic>
        <p:nvPicPr>
          <p:cNvPr id="7" name="Picture 2" descr="https://fromthewritersdesk.com/wp-content/uploads/2019/07/gillianatwork.jpg">
            <a:extLst>
              <a:ext uri="{FF2B5EF4-FFF2-40B4-BE49-F238E27FC236}">
                <a16:creationId xmlns:a16="http://schemas.microsoft.com/office/drawing/2014/main" id="{32C64EF5-FFDF-4761-89BE-DDC0013671F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7334" y="2267357"/>
            <a:ext cx="4718050" cy="321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633509-FEDF-44D1-8FBD-D5B54B4171DB}"/>
              </a:ext>
            </a:extLst>
          </p:cNvPr>
          <p:cNvSpPr>
            <a:spLocks noGrp="1"/>
          </p:cNvSpPr>
          <p:nvPr>
            <p:ph type="title"/>
          </p:nvPr>
        </p:nvSpPr>
        <p:spPr>
          <a:xfrm>
            <a:off x="748834" y="570174"/>
            <a:ext cx="8384217" cy="1303867"/>
          </a:xfrm>
          <a:solidFill>
            <a:schemeClr val="accent2">
              <a:lumMod val="40000"/>
              <a:lumOff val="60000"/>
            </a:schemeClr>
          </a:solidFill>
          <a:effectLst>
            <a:glow rad="228600">
              <a:schemeClr val="accent3">
                <a:satMod val="175000"/>
                <a:alpha val="40000"/>
              </a:schemeClr>
            </a:glow>
          </a:effectLst>
        </p:spPr>
        <p:txBody>
          <a:bodyPr>
            <a:normAutofit/>
          </a:bodyPr>
          <a:lstStyle/>
          <a:p>
            <a:pPr fontAlgn="base"/>
            <a:r>
              <a:rPr lang="ru-RU" b="1" dirty="0">
                <a:solidFill>
                  <a:schemeClr val="accent4">
                    <a:lumMod val="75000"/>
                  </a:schemeClr>
                </a:solidFill>
              </a:rPr>
              <a:t>Исполнитель художественно-оформительских работ</a:t>
            </a:r>
          </a:p>
        </p:txBody>
      </p:sp>
      <p:pic>
        <p:nvPicPr>
          <p:cNvPr id="7" name="Picture 2" descr="https://ic.pics.livejournal.com/fotoshans/33584994/270122/270122_original.jpg">
            <a:extLst>
              <a:ext uri="{FF2B5EF4-FFF2-40B4-BE49-F238E27FC236}">
                <a16:creationId xmlns:a16="http://schemas.microsoft.com/office/drawing/2014/main" id="{2AF0C74A-30B0-413E-B02C-978A01BDF87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77863" y="2700709"/>
            <a:ext cx="4183062" cy="2801194"/>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a:extLst>
              <a:ext uri="{FF2B5EF4-FFF2-40B4-BE49-F238E27FC236}">
                <a16:creationId xmlns:a16="http://schemas.microsoft.com/office/drawing/2014/main" id="{B793AA6A-E909-4702-AD91-DEE898BF13A8}"/>
              </a:ext>
            </a:extLst>
          </p:cNvPr>
          <p:cNvSpPr>
            <a:spLocks noGrp="1"/>
          </p:cNvSpPr>
          <p:nvPr>
            <p:ph sz="half" idx="2"/>
          </p:nvPr>
        </p:nvSpPr>
        <p:spPr>
          <a:xfrm>
            <a:off x="5239060" y="2595596"/>
            <a:ext cx="4184034" cy="3341314"/>
          </a:xfrm>
        </p:spPr>
        <p:txBody>
          <a:bodyPr>
            <a:normAutofit/>
          </a:bodyPr>
          <a:lstStyle/>
          <a:p>
            <a:pPr fontAlgn="base"/>
            <a:r>
              <a:rPr lang="ru-RU" dirty="0"/>
              <a:t>Оформляет вывески и наружную рекламу, торговые залы, помещения учреждений, предприятий общепита.</a:t>
            </a:r>
          </a:p>
          <a:p>
            <a:pPr fontAlgn="base"/>
            <a:r>
              <a:rPr lang="ru-RU" dirty="0"/>
              <a:t>Осуществляет художественно-оформительские работы в разной технике с использо­ванием различных материалов (настенная роспись, чеканка, резьба по дереву, мозаика).</a:t>
            </a:r>
          </a:p>
        </p:txBody>
      </p:sp>
    </p:spTree>
    <p:extLst>
      <p:ext uri="{BB962C8B-B14F-4D97-AF65-F5344CB8AC3E}">
        <p14:creationId xmlns:p14="http://schemas.microsoft.com/office/powerpoint/2010/main" val="4101467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
            <a:extLst>
              <a:ext uri="{FF2B5EF4-FFF2-40B4-BE49-F238E27FC236}">
                <a16:creationId xmlns:a16="http://schemas.microsoft.com/office/drawing/2014/main" id="{CE725B10-5C58-47E0-940E-91CBCD9C992C}"/>
              </a:ext>
            </a:extLst>
          </p:cNvPr>
          <p:cNvSpPr>
            <a:spLocks noGrp="1"/>
          </p:cNvSpPr>
          <p:nvPr>
            <p:ph type="title"/>
          </p:nvPr>
        </p:nvSpPr>
        <p:spPr>
          <a:xfrm>
            <a:off x="793227" y="442295"/>
            <a:ext cx="8384217" cy="1303867"/>
          </a:xfrm>
          <a:solidFill>
            <a:schemeClr val="accent2">
              <a:lumMod val="40000"/>
              <a:lumOff val="60000"/>
            </a:schemeClr>
          </a:solidFill>
          <a:effectLst>
            <a:glow rad="228600">
              <a:schemeClr val="accent3">
                <a:satMod val="175000"/>
                <a:alpha val="40000"/>
              </a:schemeClr>
            </a:glow>
          </a:effectLst>
        </p:spPr>
        <p:txBody>
          <a:bodyPr>
            <a:normAutofit/>
          </a:bodyPr>
          <a:lstStyle/>
          <a:p>
            <a:pPr fontAlgn="base"/>
            <a:r>
              <a:rPr lang="ru-RU" b="1" dirty="0">
                <a:solidFill>
                  <a:schemeClr val="accent4">
                    <a:lumMod val="75000"/>
                  </a:schemeClr>
                </a:solidFill>
              </a:rPr>
              <a:t>Исполнитель художественно-оформительских работ</a:t>
            </a:r>
          </a:p>
        </p:txBody>
      </p:sp>
      <p:sp>
        <p:nvSpPr>
          <p:cNvPr id="5" name="Объект 4">
            <a:extLst>
              <a:ext uri="{FF2B5EF4-FFF2-40B4-BE49-F238E27FC236}">
                <a16:creationId xmlns:a16="http://schemas.microsoft.com/office/drawing/2014/main" id="{E526AB3A-56EE-4876-AD10-D00846B814DC}"/>
              </a:ext>
            </a:extLst>
          </p:cNvPr>
          <p:cNvSpPr>
            <a:spLocks noGrp="1"/>
          </p:cNvSpPr>
          <p:nvPr>
            <p:ph sz="half" idx="1"/>
          </p:nvPr>
        </p:nvSpPr>
        <p:spPr/>
        <p:txBody>
          <a:bodyPr>
            <a:normAutofit fontScale="70000" lnSpcReduction="20000"/>
          </a:bodyPr>
          <a:lstStyle/>
          <a:p>
            <a:pPr fontAlgn="base"/>
            <a:r>
              <a:rPr lang="ru-RU" dirty="0"/>
              <a:t>Эта специальность относится к профессиям типа “человек – художественный образ” и “человек – техника”. В наши дни возросла роль и ответственность художника в формировании предметно-пространственного окружения человека. Чем больше разрастаются города, чем стандартнее становится их застройка, тем сильнее искусственное окружение воздействует на человека. Его самочувствие во многом зависит от того, каков будет эстетический облик окружающей его среды, и это будет зависеть от работы художника-оформителя.</a:t>
            </a:r>
          </a:p>
          <a:p>
            <a:pPr fontAlgn="base"/>
            <a:r>
              <a:rPr lang="ru-RU" b="1" dirty="0"/>
              <a:t>Доминирующая профессиональная направленность:</a:t>
            </a:r>
            <a:r>
              <a:rPr lang="ru-RU" dirty="0"/>
              <a:t> творчество, художественные образы в сочетании с производством.</a:t>
            </a:r>
          </a:p>
          <a:p>
            <a:pPr fontAlgn="base"/>
            <a:r>
              <a:rPr lang="ru-RU" b="1" dirty="0"/>
              <a:t>Доминирующие интересы:</a:t>
            </a:r>
            <a:r>
              <a:rPr lang="ru-RU" dirty="0"/>
              <a:t> ИЗО, конструирование.</a:t>
            </a:r>
          </a:p>
        </p:txBody>
      </p:sp>
      <p:pic>
        <p:nvPicPr>
          <p:cNvPr id="3076" name="Picture 4" descr="https://thumbs.dreamstime.com/b/%D0%BC%D0%BE%D0%BB%D0%BE%D0%B4%D0%BE%D0%B9-%D1%85%D1%83%D0%B4%D0%BE%D0%B6%D0%BD%D0%B8%D0%BA-%D1%81%D1%82%D1%83%D0%B4%D0%B5%D0%BD%D1%82%D0%B0-%D0%BD%D0%B0-%D1%80%D0%B0%D0%B1%D0%BE%D1%87%D0%B5%D0%BC-%D0%BC%D0%B5%D1%81%D1%82%D0%B5-%D0%B8%D1%81%D0%BA%D1%83%D1%81%D1%81%D1%82%D0%B2%D0%B0-138422485.jpg">
            <a:extLst>
              <a:ext uri="{FF2B5EF4-FFF2-40B4-BE49-F238E27FC236}">
                <a16:creationId xmlns:a16="http://schemas.microsoft.com/office/drawing/2014/main" id="{C5E1203B-DC29-46E0-9785-89E7F6A39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970" y="2160589"/>
            <a:ext cx="4968297" cy="331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5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1A2B26-3440-478B-8709-2D30671CF5C9}"/>
              </a:ext>
            </a:extLst>
          </p:cNvPr>
          <p:cNvSpPr>
            <a:spLocks noGrp="1"/>
          </p:cNvSpPr>
          <p:nvPr>
            <p:ph type="title"/>
          </p:nvPr>
        </p:nvSpPr>
        <p:spPr/>
        <p:txBody>
          <a:bodyPr>
            <a:noAutofit/>
          </a:bodyPr>
          <a:lstStyle/>
          <a:p>
            <a:r>
              <a:rPr lang="ru-RU" sz="2000" b="1" dirty="0"/>
              <a:t>Исполнитель художественно-оформительских работ занимается созданием рисунков, изготовлением элементов художественного оформления, создает объемно-пространственные композиции.</a:t>
            </a:r>
            <a:endParaRPr lang="ru-RU" sz="2000" b="1" i="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7035D18E-2D37-4128-811F-E7F0FC4F6070}"/>
              </a:ext>
            </a:extLst>
          </p:cNvPr>
          <p:cNvSpPr>
            <a:spLocks noGrp="1"/>
          </p:cNvSpPr>
          <p:nvPr>
            <p:ph sz="half" idx="1"/>
          </p:nvPr>
        </p:nvSpPr>
        <p:spPr>
          <a:xfrm>
            <a:off x="5355866" y="1858748"/>
            <a:ext cx="4184035" cy="3880772"/>
          </a:xfrm>
        </p:spPr>
        <p:txBody>
          <a:bodyPr>
            <a:noAutofit/>
          </a:bodyPr>
          <a:lstStyle/>
          <a:p>
            <a:pPr marL="0" indent="0">
              <a:buNone/>
            </a:pPr>
            <a:r>
              <a:rPr lang="ru-RU" sz="1400" b="1" dirty="0">
                <a:solidFill>
                  <a:schemeClr val="accent4">
                    <a:lumMod val="75000"/>
                  </a:schemeClr>
                </a:solidFill>
              </a:rPr>
              <a:t>В его обязанности входит:</a:t>
            </a:r>
          </a:p>
          <a:p>
            <a:r>
              <a:rPr lang="ru-RU" sz="1400" b="1" dirty="0"/>
              <a:t>Выполнение подготовительных работ.</a:t>
            </a:r>
          </a:p>
          <a:p>
            <a:r>
              <a:rPr lang="ru-RU" sz="1400" b="1" dirty="0"/>
              <a:t>Изготовление конструкций основ для художественно-оформительских работ.</a:t>
            </a:r>
          </a:p>
          <a:p>
            <a:r>
              <a:rPr lang="ru-RU" sz="1400" b="1" dirty="0"/>
              <a:t>Составление колеров и оформление фонов.</a:t>
            </a:r>
          </a:p>
          <a:p>
            <a:r>
              <a:rPr lang="ru-RU" sz="1400" b="1" dirty="0"/>
              <a:t>Изготовление простых шаблонов и трафаретов.</a:t>
            </a:r>
          </a:p>
          <a:p>
            <a:r>
              <a:rPr lang="ru-RU" sz="1400" b="1" dirty="0"/>
              <a:t>Выполнение росписей рисунков, объемных элементов художественного оформления из различных материалов, объемно-пространственных композиций.</a:t>
            </a:r>
          </a:p>
          <a:p>
            <a:r>
              <a:rPr lang="ru-RU" sz="1400" b="1" dirty="0"/>
              <a:t>Изготовление рекламно-агитационных материалов.</a:t>
            </a:r>
          </a:p>
          <a:p>
            <a:r>
              <a:rPr lang="ru-RU" sz="1400" b="1" dirty="0"/>
              <a:t>Контроль качества выполненной работы.</a:t>
            </a:r>
            <a:r>
              <a:rPr lang="ru-RU"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6" name="Picture 2" descr="https://designschool.ru/gallery/albums/diplom-1862/20200122-162843_img_7746.jpg">
            <a:extLst>
              <a:ext uri="{FF2B5EF4-FFF2-40B4-BE49-F238E27FC236}">
                <a16:creationId xmlns:a16="http://schemas.microsoft.com/office/drawing/2014/main" id="{28E628E9-3D89-461A-9A4F-47F804225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9" y="2261707"/>
            <a:ext cx="4718302" cy="314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52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8CD933A8-4B76-48DF-ACD8-358D21A04555}"/>
              </a:ext>
            </a:extLst>
          </p:cNvPr>
          <p:cNvSpPr>
            <a:spLocks noGrp="1"/>
          </p:cNvSpPr>
          <p:nvPr>
            <p:ph type="title"/>
          </p:nvPr>
        </p:nvSpPr>
        <p:spPr>
          <a:xfrm>
            <a:off x="331104" y="606641"/>
            <a:ext cx="9603008" cy="1423386"/>
          </a:xfrm>
        </p:spPr>
        <p:txBody>
          <a:bodyPr>
            <a:noAutofit/>
          </a:bodyPr>
          <a:lstStyle/>
          <a:p>
            <a:r>
              <a:rPr lang="ru-RU" sz="3500" b="1" dirty="0"/>
              <a:t>Необходимые качества, обеспечивающие успешность в профессии</a:t>
            </a:r>
            <a:r>
              <a:rPr lang="ru-RU" sz="3500" dirty="0"/>
              <a:t>:</a:t>
            </a:r>
            <a:br>
              <a:rPr lang="ru-RU" sz="3500" dirty="0"/>
            </a:br>
            <a:endParaRPr lang="ru-RU" sz="3500" dirty="0"/>
          </a:p>
        </p:txBody>
      </p:sp>
      <p:sp>
        <p:nvSpPr>
          <p:cNvPr id="5" name="Объект 4">
            <a:extLst>
              <a:ext uri="{FF2B5EF4-FFF2-40B4-BE49-F238E27FC236}">
                <a16:creationId xmlns:a16="http://schemas.microsoft.com/office/drawing/2014/main" id="{521B0FE8-3658-42FE-977D-5C664CFC3B7D}"/>
              </a:ext>
            </a:extLst>
          </p:cNvPr>
          <p:cNvSpPr>
            <a:spLocks noGrp="1"/>
          </p:cNvSpPr>
          <p:nvPr>
            <p:ph sz="half" idx="1"/>
          </p:nvPr>
        </p:nvSpPr>
        <p:spPr/>
        <p:txBody>
          <a:bodyPr>
            <a:noAutofit/>
          </a:bodyPr>
          <a:lstStyle/>
          <a:p>
            <a:pPr fontAlgn="base"/>
            <a:r>
              <a:rPr lang="ru-RU" sz="2000" b="1" dirty="0"/>
              <a:t>художественные способности;</a:t>
            </a:r>
          </a:p>
          <a:p>
            <a:pPr fontAlgn="base"/>
            <a:r>
              <a:rPr lang="ru-RU" sz="2000" b="1" dirty="0"/>
              <a:t>цветовая чувствительность;</a:t>
            </a:r>
          </a:p>
          <a:p>
            <a:pPr fontAlgn="base"/>
            <a:r>
              <a:rPr lang="ru-RU" sz="2000" b="1" dirty="0"/>
              <a:t>цветовые память и наблюдательность;</a:t>
            </a:r>
          </a:p>
          <a:p>
            <a:pPr fontAlgn="base"/>
            <a:r>
              <a:rPr lang="ru-RU" sz="2000" b="1" dirty="0"/>
              <a:t>хороший глазомер;</a:t>
            </a:r>
          </a:p>
          <a:p>
            <a:pPr fontAlgn="base"/>
            <a:r>
              <a:rPr lang="ru-RU" sz="2000" b="1" dirty="0"/>
              <a:t>конструкторские способности;</a:t>
            </a:r>
          </a:p>
          <a:p>
            <a:pPr fontAlgn="base"/>
            <a:r>
              <a:rPr lang="ru-RU" sz="2000" b="1" dirty="0"/>
              <a:t>аккуратность;</a:t>
            </a:r>
          </a:p>
          <a:p>
            <a:pPr fontAlgn="base"/>
            <a:r>
              <a:rPr lang="ru-RU" sz="2000" b="1" dirty="0"/>
              <a:t>терпение.</a:t>
            </a:r>
          </a:p>
        </p:txBody>
      </p:sp>
      <p:pic>
        <p:nvPicPr>
          <p:cNvPr id="10" name="Picture 2" descr="https://sch1287s.mskobr.ru/files/2018/938.jpg">
            <a:extLst>
              <a:ext uri="{FF2B5EF4-FFF2-40B4-BE49-F238E27FC236}">
                <a16:creationId xmlns:a16="http://schemas.microsoft.com/office/drawing/2014/main" id="{5DB9EC69-5B1F-4E6A-B635-3B3BBF4328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32608" y="2160588"/>
            <a:ext cx="6248966" cy="347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1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582D3D-D809-4F42-B0B2-974471C07E4E}"/>
              </a:ext>
            </a:extLst>
          </p:cNvPr>
          <p:cNvSpPr>
            <a:spLocks noGrp="1"/>
          </p:cNvSpPr>
          <p:nvPr>
            <p:ph type="title"/>
          </p:nvPr>
        </p:nvSpPr>
        <p:spPr/>
        <p:txBody>
          <a:bodyPr>
            <a:normAutofit/>
          </a:bodyPr>
          <a:lstStyle/>
          <a:p>
            <a:pPr fontAlgn="base"/>
            <a:r>
              <a:rPr lang="ru-RU" sz="5400" b="1" dirty="0"/>
              <a:t>Что умеет и знает</a:t>
            </a:r>
          </a:p>
        </p:txBody>
      </p:sp>
      <p:pic>
        <p:nvPicPr>
          <p:cNvPr id="9220" name="Picture 4" descr="https://i.go-travels.com/img/how-to/drawing-with-shapes-in-adobe-indesign.jpg">
            <a:extLst>
              <a:ext uri="{FF2B5EF4-FFF2-40B4-BE49-F238E27FC236}">
                <a16:creationId xmlns:a16="http://schemas.microsoft.com/office/drawing/2014/main" id="{91F9B014-9A03-4C74-A3EF-FD33B74285D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98883" y="2521258"/>
            <a:ext cx="4462042" cy="2974144"/>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a:extLst>
              <a:ext uri="{FF2B5EF4-FFF2-40B4-BE49-F238E27FC236}">
                <a16:creationId xmlns:a16="http://schemas.microsoft.com/office/drawing/2014/main" id="{6D829357-6AE2-49BE-9570-0782F32711AE}"/>
              </a:ext>
            </a:extLst>
          </p:cNvPr>
          <p:cNvSpPr>
            <a:spLocks noGrp="1"/>
          </p:cNvSpPr>
          <p:nvPr>
            <p:ph sz="half" idx="2"/>
          </p:nvPr>
        </p:nvSpPr>
        <p:spPr/>
        <p:txBody>
          <a:bodyPr>
            <a:normAutofit fontScale="85000" lnSpcReduction="20000"/>
          </a:bodyPr>
          <a:lstStyle/>
          <a:p>
            <a:pPr fontAlgn="base"/>
            <a:r>
              <a:rPr lang="ru-RU" dirty="0"/>
              <a:t>Оформитель витрин, помещений и зданий по разработанным эскизам, шаблонам, эталонам создает стенды, графические схемы, плакаты, и другие виды оформительских работ; осуществляет художественную роспись панно, элементов декоративного оформления интерьеров домов, витрин магазинов.</a:t>
            </a:r>
          </a:p>
          <a:p>
            <a:pPr fontAlgn="base"/>
            <a:r>
              <a:rPr lang="ru-RU" dirty="0"/>
              <a:t>Художник-оформитель знает основы живописи и рисунка, владеет основами различных декоративно-прикладных искусств, таких как роспись по ткани, декупаж, квиллинг и т. п.</a:t>
            </a:r>
          </a:p>
          <a:p>
            <a:pPr fontAlgn="base"/>
            <a:r>
              <a:rPr lang="ru-RU" dirty="0"/>
              <a:t>Кроме этого он знает приемы выполнения шрифтовых работ и виды шрифтов, современные материалы и технологии для выполнения художественно оформительских работ.</a:t>
            </a:r>
          </a:p>
        </p:txBody>
      </p:sp>
    </p:spTree>
    <p:extLst>
      <p:ext uri="{BB962C8B-B14F-4D97-AF65-F5344CB8AC3E}">
        <p14:creationId xmlns:p14="http://schemas.microsoft.com/office/powerpoint/2010/main" val="281951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7EA253-7B86-4576-BD5C-E83E598FBC39}"/>
              </a:ext>
            </a:extLst>
          </p:cNvPr>
          <p:cNvSpPr>
            <a:spLocks noGrp="1"/>
          </p:cNvSpPr>
          <p:nvPr>
            <p:ph type="title"/>
          </p:nvPr>
        </p:nvSpPr>
        <p:spPr/>
        <p:txBody>
          <a:bodyPr>
            <a:noAutofit/>
          </a:bodyPr>
          <a:lstStyle/>
          <a:p>
            <a:r>
              <a:rPr lang="ru-RU" sz="3600" b="1" dirty="0"/>
              <a:t>Требования к индивидуальным особенностям специалиста</a:t>
            </a:r>
            <a:br>
              <a:rPr lang="ru-RU" sz="3600" b="1" dirty="0"/>
            </a:br>
            <a:endParaRPr lang="ru-RU" sz="3600" dirty="0"/>
          </a:p>
        </p:txBody>
      </p:sp>
      <p:pic>
        <p:nvPicPr>
          <p:cNvPr id="6146" name="Picture 2" descr="https://kayrosblog.ru/wp-content/uploads/2014/12/Obuchenie-risovaniyu-vzroslyh-lyudej-kak-metod-razvitiya-kulturnogo-obshhestva-1.jpg">
            <a:extLst>
              <a:ext uri="{FF2B5EF4-FFF2-40B4-BE49-F238E27FC236}">
                <a16:creationId xmlns:a16="http://schemas.microsoft.com/office/drawing/2014/main" id="{F18FC02B-D08D-462E-9636-07D753EE865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48858" y="1930400"/>
            <a:ext cx="4110962" cy="4110962"/>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a:extLst>
              <a:ext uri="{FF2B5EF4-FFF2-40B4-BE49-F238E27FC236}">
                <a16:creationId xmlns:a16="http://schemas.microsoft.com/office/drawing/2014/main" id="{BF657E3B-511D-48B0-A3BB-61FBE4A35CC2}"/>
              </a:ext>
            </a:extLst>
          </p:cNvPr>
          <p:cNvSpPr>
            <a:spLocks noGrp="1"/>
          </p:cNvSpPr>
          <p:nvPr>
            <p:ph sz="half" idx="2"/>
          </p:nvPr>
        </p:nvSpPr>
        <p:spPr>
          <a:xfrm>
            <a:off x="5560487" y="2367627"/>
            <a:ext cx="4184034" cy="3880773"/>
          </a:xfrm>
        </p:spPr>
        <p:txBody>
          <a:bodyPr>
            <a:normAutofit/>
          </a:bodyPr>
          <a:lstStyle/>
          <a:p>
            <a:r>
              <a:rPr lang="ru-RU" sz="2000" dirty="0"/>
              <a:t>Точная зрительно-двигательная координация на уровне движений рук, тонкое цветоразличение, развитое наглядно-образное мышление, хороший художественный вкус, оригинальность мышления.</a:t>
            </a:r>
          </a:p>
          <a:p>
            <a:endParaRPr lang="ru-RU" sz="2000" dirty="0"/>
          </a:p>
        </p:txBody>
      </p:sp>
    </p:spTree>
    <p:extLst>
      <p:ext uri="{BB962C8B-B14F-4D97-AF65-F5344CB8AC3E}">
        <p14:creationId xmlns:p14="http://schemas.microsoft.com/office/powerpoint/2010/main" val="297614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525183-895C-4B3A-A40A-B0706F8DBEE3}"/>
              </a:ext>
            </a:extLst>
          </p:cNvPr>
          <p:cNvSpPr>
            <a:spLocks noGrp="1"/>
          </p:cNvSpPr>
          <p:nvPr>
            <p:ph type="title"/>
          </p:nvPr>
        </p:nvSpPr>
        <p:spPr/>
        <p:txBody>
          <a:bodyPr>
            <a:normAutofit fontScale="90000"/>
          </a:bodyPr>
          <a:lstStyle/>
          <a:p>
            <a:r>
              <a:rPr lang="ru-RU" sz="3600" b="1" dirty="0"/>
              <a:t>Требования к профессиональной подготовке</a:t>
            </a:r>
            <a:br>
              <a:rPr lang="ru-RU" sz="3600" b="1" dirty="0"/>
            </a:br>
            <a:endParaRPr lang="ru-RU" sz="3600" dirty="0"/>
          </a:p>
        </p:txBody>
      </p:sp>
      <p:sp>
        <p:nvSpPr>
          <p:cNvPr id="3" name="Объект 2">
            <a:extLst>
              <a:ext uri="{FF2B5EF4-FFF2-40B4-BE49-F238E27FC236}">
                <a16:creationId xmlns:a16="http://schemas.microsoft.com/office/drawing/2014/main" id="{1A3DC888-330A-41E3-9450-75E4F77DDF70}"/>
              </a:ext>
            </a:extLst>
          </p:cNvPr>
          <p:cNvSpPr>
            <a:spLocks noGrp="1"/>
          </p:cNvSpPr>
          <p:nvPr>
            <p:ph sz="half" idx="1"/>
          </p:nvPr>
        </p:nvSpPr>
        <p:spPr/>
        <p:txBody>
          <a:bodyPr>
            <a:normAutofit/>
          </a:bodyPr>
          <a:lstStyle/>
          <a:p>
            <a:pPr fontAlgn="base"/>
            <a:r>
              <a:rPr lang="ru-RU" dirty="0"/>
              <a:t>Должен знать: основы черчения, композиции, </a:t>
            </a:r>
            <a:r>
              <a:rPr lang="ru-RU" dirty="0" err="1"/>
              <a:t>цветоведения</a:t>
            </a:r>
            <a:r>
              <a:rPr lang="ru-RU" dirty="0"/>
              <a:t>; приемы и способы выполнения оформительских работ в различных техниках; свойства применяемых материалов и красителей; способы составления красок; технологию выполнения отделочных работ.</a:t>
            </a:r>
          </a:p>
          <a:p>
            <a:endParaRPr lang="ru-RU" dirty="0"/>
          </a:p>
        </p:txBody>
      </p:sp>
      <p:pic>
        <p:nvPicPr>
          <p:cNvPr id="8194" name="Picture 2" descr="https://i2.wp.com/obe.ru/wp-content/uploads/2017/01/012-1.jpg">
            <a:extLst>
              <a:ext uri="{FF2B5EF4-FFF2-40B4-BE49-F238E27FC236}">
                <a16:creationId xmlns:a16="http://schemas.microsoft.com/office/drawing/2014/main" id="{51B92403-CF41-4E0C-AD47-90721808D7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87180" y="2036302"/>
            <a:ext cx="5004806" cy="350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93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90E3E6-1E0E-4FDB-838F-1213599F717A}"/>
              </a:ext>
            </a:extLst>
          </p:cNvPr>
          <p:cNvSpPr>
            <a:spLocks noGrp="1"/>
          </p:cNvSpPr>
          <p:nvPr>
            <p:ph type="title"/>
          </p:nvPr>
        </p:nvSpPr>
        <p:spPr/>
        <p:txBody>
          <a:bodyPr>
            <a:noAutofit/>
          </a:bodyPr>
          <a:lstStyle/>
          <a:p>
            <a:r>
              <a:rPr lang="ru-RU" sz="4800" b="1" dirty="0"/>
              <a:t>Что умеет и знает</a:t>
            </a:r>
            <a:br>
              <a:rPr lang="ru-RU" sz="4800" b="1" i="1" dirty="0">
                <a:solidFill>
                  <a:srgbClr val="002060"/>
                </a:solidFill>
                <a:latin typeface="Times New Roman" panose="02020603050405020304" pitchFamily="18" charset="0"/>
                <a:cs typeface="Times New Roman" panose="02020603050405020304" pitchFamily="18" charset="0"/>
              </a:rPr>
            </a:br>
            <a:endParaRPr lang="ru-RU" sz="4800" b="1" i="1" dirty="0">
              <a:solidFill>
                <a:srgbClr val="002060"/>
              </a:solidFill>
            </a:endParaRPr>
          </a:p>
        </p:txBody>
      </p:sp>
      <p:sp>
        <p:nvSpPr>
          <p:cNvPr id="5" name="Объект 4">
            <a:extLst>
              <a:ext uri="{FF2B5EF4-FFF2-40B4-BE49-F238E27FC236}">
                <a16:creationId xmlns:a16="http://schemas.microsoft.com/office/drawing/2014/main" id="{23271C2C-569F-4A1C-ADC0-FEA40C343C9F}"/>
              </a:ext>
            </a:extLst>
          </p:cNvPr>
          <p:cNvSpPr>
            <a:spLocks noGrp="1"/>
          </p:cNvSpPr>
          <p:nvPr>
            <p:ph sz="half" idx="1"/>
          </p:nvPr>
        </p:nvSpPr>
        <p:spPr/>
        <p:txBody>
          <a:bodyPr>
            <a:normAutofit fontScale="92500" lnSpcReduction="10000"/>
          </a:bodyPr>
          <a:lstStyle/>
          <a:p>
            <a:r>
              <a:rPr lang="ru-RU" dirty="0"/>
              <a:t>Художник-оформитель умеет выполнять декоративную художественную роспись, графические работы средней сложности. Оформитель витрин, помещений и зданий оформляет вывески и наружную рекламу, торговые залы, помещения учреждений, предприятий общепита и т.п. В ряде случаев – самостоятельно выполняет оформление небольшим помещений от штукатурно-малярных до сложных художественно-оформительских работ.</a:t>
            </a:r>
          </a:p>
          <a:p>
            <a:endParaRPr lang="ru-RU" dirty="0"/>
          </a:p>
        </p:txBody>
      </p:sp>
      <p:pic>
        <p:nvPicPr>
          <p:cNvPr id="7170" name="Picture 2" descr="https://newstracker.ru/attachments/18c809b65001d602a7ce2917f6883f08269cada7/store/fill/1024/512/false/697ebd4668ff045583dffdf17c45deed21004489d922be0c0b846037376f/DSC_8474.jpg">
            <a:extLst>
              <a:ext uri="{FF2B5EF4-FFF2-40B4-BE49-F238E27FC236}">
                <a16:creationId xmlns:a16="http://schemas.microsoft.com/office/drawing/2014/main" id="{EBEA364B-15DA-4D5D-915C-8776E02D99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05238" y="2160589"/>
            <a:ext cx="6189984" cy="3094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18219"/>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528</TotalTime>
  <Words>599</Words>
  <Application>Microsoft Office PowerPoint</Application>
  <PresentationFormat>Широкоэкранный</PresentationFormat>
  <Paragraphs>37</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Times New Roman</vt:lpstr>
      <vt:lpstr>Trebuchet MS</vt:lpstr>
      <vt:lpstr>Wingdings 3</vt:lpstr>
      <vt:lpstr>Аспект</vt:lpstr>
      <vt:lpstr>Исполнитель художественно-оформительских работ</vt:lpstr>
      <vt:lpstr>Исполнитель художественно-оформительских работ</vt:lpstr>
      <vt:lpstr>Исполнитель художественно-оформительских работ</vt:lpstr>
      <vt:lpstr>Исполнитель художественно-оформительских работ занимается созданием рисунков, изготовлением элементов художественного оформления, создает объемно-пространственные композиции.</vt:lpstr>
      <vt:lpstr>Необходимые качества, обеспечивающие успешность в профессии: </vt:lpstr>
      <vt:lpstr>Что умеет и знает</vt:lpstr>
      <vt:lpstr>Требования к индивидуальным особенностям специалиста </vt:lpstr>
      <vt:lpstr>Требования к профессиональной подготовке </vt:lpstr>
      <vt:lpstr>Что умеет и знает </vt:lpstr>
      <vt:lpstr>Место работы и карьера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Волкова</dc:creator>
  <cp:lastModifiedBy>Волкова</cp:lastModifiedBy>
  <cp:revision>21</cp:revision>
  <dcterms:created xsi:type="dcterms:W3CDTF">2021-03-10T12:34:01Z</dcterms:created>
  <dcterms:modified xsi:type="dcterms:W3CDTF">2021-04-08T15:27:50Z</dcterms:modified>
</cp:coreProperties>
</file>